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latypi Medium"/>
      <p:regular r:id="rId15"/>
    </p:embeddedFont>
    <p:embeddedFont>
      <p:font typeface="Platypi Medium"/>
      <p:regular r:id="rId16"/>
    </p:embeddedFont>
    <p:embeddedFont>
      <p:font typeface="Platypi Medium"/>
      <p:regular r:id="rId17"/>
    </p:embeddedFont>
    <p:embeddedFont>
      <p:font typeface="Platypi Medium"/>
      <p:regular r:id="rId18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2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7-2.png>
</file>

<file path=ppt/media/image-7-3.png>
</file>

<file path=ppt/media/image-7-4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7F3F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slideLayout" Target="../slideLayouts/slideLayout8.xml"/><Relationship Id="rId6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77547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Node.js의 핵심 개념 이해하기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4574143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JavaScript 런타임 환경으로, 서버 측 애플리케이션 개발의 새로운 지평을 열었습니다. 이 섹션에서는 Node.js의 핵심 개념과 특징을 살펴보겠습니다.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572006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579626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555099"/>
            <a:ext cx="1770578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504C49"/>
                </a:solidFill>
                <a:latin typeface="Source Serif Pro Bold" pitchFamily="34" charset="0"/>
                <a:ea typeface="Source Serif Pro Bold" pitchFamily="34" charset="-122"/>
                <a:cs typeface="Source Serif Pro Bold" pitchFamily="34" charset="-120"/>
              </a:rPr>
              <a:t>작성자: 건우 이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28324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Node.js란 무엇인가?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1324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972503" y="3217426"/>
            <a:ext cx="152757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132415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JavaScript 런타임 환경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397716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브라우저 밖에서 JavaScript를 실행할 수 있게 해줍니다.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13241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9" name="Text 6"/>
          <p:cNvSpPr/>
          <p:nvPr/>
        </p:nvSpPr>
        <p:spPr>
          <a:xfrm>
            <a:off x="4830723" y="3217426"/>
            <a:ext cx="219789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1324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비동기 I/O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3622834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비동기 I/O 모델을 채택하여 효율적인 동시성을 제공합니다.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5478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3" name="Text 10"/>
          <p:cNvSpPr/>
          <p:nvPr/>
        </p:nvSpPr>
        <p:spPr>
          <a:xfrm>
            <a:off x="942737" y="5632847"/>
            <a:ext cx="212288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54783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이벤트 기반 아키텍처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038255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이벤트 처리 방식으로 다양한 입력과 출력을 처리합니다.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7214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Node.js의 특징과 장점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성능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단일 스레드 기반의 비동기 I/O로 높은 처리량과 낮은 지연시간을 제공합니다.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클러스터링을 통해 CPU 코어 전체를 활용할 수 있어 확장성이 뛰어납니다.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9971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생산성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578310"/>
            <a:ext cx="39781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JavaScript 사용으로 클라이언트와 서버 간 코드 공유가 가능합니다.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42899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0085" y="2963585"/>
            <a:ext cx="6566297" cy="6072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50"/>
              </a:lnSpc>
              <a:buNone/>
            </a:pPr>
            <a:r>
              <a:rPr lang="en-US" sz="38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 기반 애플리케이션 개발</a:t>
            </a:r>
            <a:endParaRPr lang="en-US" sz="3800" dirty="0"/>
          </a:p>
        </p:txBody>
      </p:sp>
      <p:sp>
        <p:nvSpPr>
          <p:cNvPr id="4" name="Shape 1"/>
          <p:cNvSpPr/>
          <p:nvPr/>
        </p:nvSpPr>
        <p:spPr>
          <a:xfrm>
            <a:off x="680085" y="5778579"/>
            <a:ext cx="13270230" cy="22860"/>
          </a:xfrm>
          <a:prstGeom prst="roundRect">
            <a:avLst>
              <a:gd name="adj" fmla="val 127511"/>
            </a:avLst>
          </a:prstGeom>
          <a:solidFill>
            <a:srgbClr val="D8D4D4"/>
          </a:solidFill>
          <a:ln/>
        </p:spPr>
      </p:sp>
      <p:sp>
        <p:nvSpPr>
          <p:cNvPr id="5" name="Shape 2"/>
          <p:cNvSpPr/>
          <p:nvPr/>
        </p:nvSpPr>
        <p:spPr>
          <a:xfrm>
            <a:off x="393763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D8D4D4"/>
          </a:solidFill>
          <a:ln/>
        </p:spPr>
      </p:sp>
      <p:sp>
        <p:nvSpPr>
          <p:cNvPr id="6" name="Shape 3"/>
          <p:cNvSpPr/>
          <p:nvPr/>
        </p:nvSpPr>
        <p:spPr>
          <a:xfrm>
            <a:off x="373046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7" name="Text 4"/>
          <p:cNvSpPr/>
          <p:nvPr/>
        </p:nvSpPr>
        <p:spPr>
          <a:xfrm>
            <a:off x="3883581" y="5632847"/>
            <a:ext cx="130969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2734508" y="4173141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웹 서버</a:t>
            </a:r>
            <a:endParaRPr lang="en-US" sz="1900" dirty="0"/>
          </a:p>
        </p:txBody>
      </p:sp>
      <p:sp>
        <p:nvSpPr>
          <p:cNvPr id="9" name="Text 6"/>
          <p:cNvSpPr/>
          <p:nvPr/>
        </p:nvSpPr>
        <p:spPr>
          <a:xfrm>
            <a:off x="874395" y="4593312"/>
            <a:ext cx="6149340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Node.js를 사용하여 고성능 웹 서버를 구축할 수 있습니다.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7303770" y="5778579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D8D4D4"/>
          </a:solidFill>
          <a:ln/>
        </p:spPr>
      </p:sp>
      <p:sp>
        <p:nvSpPr>
          <p:cNvPr id="11" name="Shape 8"/>
          <p:cNvSpPr/>
          <p:nvPr/>
        </p:nvSpPr>
        <p:spPr>
          <a:xfrm>
            <a:off x="7096601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2" name="Text 9"/>
          <p:cNvSpPr/>
          <p:nvPr/>
        </p:nvSpPr>
        <p:spPr>
          <a:xfrm>
            <a:off x="7221022" y="5632847"/>
            <a:ext cx="188357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2</a:t>
            </a:r>
            <a:endParaRPr lang="en-US" sz="2250" dirty="0"/>
          </a:p>
        </p:txBody>
      </p:sp>
      <p:sp>
        <p:nvSpPr>
          <p:cNvPr id="13" name="Text 10"/>
          <p:cNvSpPr/>
          <p:nvPr/>
        </p:nvSpPr>
        <p:spPr>
          <a:xfrm>
            <a:off x="6100643" y="6652974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실시간 애플리케이션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4240530" y="7073146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웹 소켓, 실시간 채팅, 게임 등 실시간 애플리케이션을 쉽게 개발할 수 있습니다.</a:t>
            </a:r>
            <a:endParaRPr lang="en-US" sz="1500" dirty="0"/>
          </a:p>
        </p:txBody>
      </p:sp>
      <p:sp>
        <p:nvSpPr>
          <p:cNvPr id="15" name="Shape 12"/>
          <p:cNvSpPr/>
          <p:nvPr/>
        </p:nvSpPr>
        <p:spPr>
          <a:xfrm>
            <a:off x="10669905" y="5098494"/>
            <a:ext cx="22860" cy="680085"/>
          </a:xfrm>
          <a:prstGeom prst="roundRect">
            <a:avLst>
              <a:gd name="adj" fmla="val 127511"/>
            </a:avLst>
          </a:prstGeom>
          <a:solidFill>
            <a:srgbClr val="D8D4D4"/>
          </a:solidFill>
          <a:ln/>
        </p:spPr>
      </p:sp>
      <p:sp>
        <p:nvSpPr>
          <p:cNvPr id="16" name="Shape 13"/>
          <p:cNvSpPr/>
          <p:nvPr/>
        </p:nvSpPr>
        <p:spPr>
          <a:xfrm>
            <a:off x="10462736" y="5559981"/>
            <a:ext cx="437198" cy="437198"/>
          </a:xfrm>
          <a:prstGeom prst="roundRect">
            <a:avLst>
              <a:gd name="adj" fmla="val 6667"/>
            </a:avLst>
          </a:prstGeom>
          <a:solidFill>
            <a:srgbClr val="F9F7F7"/>
          </a:solidFill>
          <a:ln/>
        </p:spPr>
      </p:sp>
      <p:sp>
        <p:nvSpPr>
          <p:cNvPr id="17" name="Text 14"/>
          <p:cNvSpPr/>
          <p:nvPr/>
        </p:nvSpPr>
        <p:spPr>
          <a:xfrm>
            <a:off x="10590371" y="5632847"/>
            <a:ext cx="181928" cy="2914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250"/>
              </a:lnSpc>
              <a:buNone/>
            </a:pPr>
            <a:r>
              <a:rPr lang="en-US" sz="22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3</a:t>
            </a:r>
            <a:endParaRPr lang="en-US" sz="2250" dirty="0"/>
          </a:p>
        </p:txBody>
      </p:sp>
      <p:sp>
        <p:nvSpPr>
          <p:cNvPr id="18" name="Text 15"/>
          <p:cNvSpPr/>
          <p:nvPr/>
        </p:nvSpPr>
        <p:spPr>
          <a:xfrm>
            <a:off x="9466778" y="3862268"/>
            <a:ext cx="2428994" cy="30360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350"/>
              </a:lnSpc>
              <a:buNone/>
            </a:pPr>
            <a:r>
              <a:rPr lang="en-US" sz="19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마이크로서비스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7606665" y="4282440"/>
            <a:ext cx="6149340" cy="62174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ctr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Node.js의 확장성과 유연성을 활용하여 마이크로서비스 아키텍처를 구현할 수 있습니다.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32711" y="722352"/>
            <a:ext cx="7581305" cy="6542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150"/>
              </a:lnSpc>
              <a:buNone/>
            </a:pPr>
            <a:r>
              <a:rPr lang="en-US" sz="410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비동기 I/O와 이벤트 기반 아키텍처</a:t>
            </a:r>
            <a:endParaRPr lang="en-US" sz="41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711" y="1690568"/>
            <a:ext cx="523399" cy="52339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32711" y="2423279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비차단적 I/O</a:t>
            </a:r>
            <a:endParaRPr lang="en-US" sz="2050" dirty="0"/>
          </a:p>
        </p:txBody>
      </p:sp>
      <p:sp>
        <p:nvSpPr>
          <p:cNvPr id="6" name="Text 2"/>
          <p:cNvSpPr/>
          <p:nvPr/>
        </p:nvSpPr>
        <p:spPr>
          <a:xfrm>
            <a:off x="732711" y="2875955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비동기 I/O를 사용하여 입출력 작업이 차단되지 않도록 합니다.</a:t>
            </a:r>
            <a:endParaRPr lang="en-US" sz="16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711" y="3838813"/>
            <a:ext cx="523399" cy="52339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32711" y="4571524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이벤트 기반 처리</a:t>
            </a:r>
            <a:endParaRPr lang="en-US" sz="2050" dirty="0"/>
          </a:p>
        </p:txBody>
      </p:sp>
      <p:sp>
        <p:nvSpPr>
          <p:cNvPr id="9" name="Text 4"/>
          <p:cNvSpPr/>
          <p:nvPr/>
        </p:nvSpPr>
        <p:spPr>
          <a:xfrm>
            <a:off x="732711" y="5024199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이벤트 루프를 통해 입출력을 효율적으로 처리합니다.</a:t>
            </a:r>
            <a:endParaRPr lang="en-US" sz="16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11" y="5987058"/>
            <a:ext cx="523399" cy="52339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32711" y="6719768"/>
            <a:ext cx="2616994" cy="3270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550"/>
              </a:lnSpc>
              <a:buNone/>
            </a:pPr>
            <a:r>
              <a:rPr lang="en-US" sz="205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높은 확장성</a:t>
            </a:r>
            <a:endParaRPr lang="en-US" sz="2050" dirty="0"/>
          </a:p>
        </p:txBody>
      </p:sp>
      <p:sp>
        <p:nvSpPr>
          <p:cNvPr id="12" name="Text 6"/>
          <p:cNvSpPr/>
          <p:nvPr/>
        </p:nvSpPr>
        <p:spPr>
          <a:xfrm>
            <a:off x="732711" y="7172444"/>
            <a:ext cx="7678579" cy="334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00"/>
              </a:lnSpc>
              <a:buNone/>
            </a:pPr>
            <a:r>
              <a:rPr lang="en-US" sz="160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비동기 I/O와 이벤트 기반 아키텍처는 Node.js의 확장성을 높여줍니다.</a:t>
            </a:r>
            <a:endParaRPr lang="en-US" sz="16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807012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Node.js의 모듈 시스템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F9F7F7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CommonJS 모듈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CommonJS 모듈 시스템을 사용하여 코드 재사용성을 높입니다.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855952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F9F7F7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308276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NPM 패키지 생태계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573185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세계에서 가장 큰 오픈소스 생태계인 NPM을 활용할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115520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F9F7F7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34233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모듈 로딩 및 관리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832753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require() 함수를 통해 모듈을 쉽게 로딩하고 관리할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662720"/>
            <a:ext cx="818542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 생태계와 오픈소스 활성화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4711660"/>
            <a:ext cx="4347567" cy="90725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020604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활발한 커뮤니티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020604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전 세계적으로 활발한 커뮤니티와 오픈소스 프로젝트를 가지고 있습니다.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1357" y="4711660"/>
            <a:ext cx="4347567" cy="90725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368171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풍부한 라이브러리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5368171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NPM 레지스트리에는 수천 개의 라이브러리와 프레임워크가 등록되어 있습니다.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88924" y="4711660"/>
            <a:ext cx="4347567" cy="90725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9715738" y="595907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504C49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지속적인 발전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9715738" y="6449497"/>
            <a:ext cx="389393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빠른 속도로 발전하여 다양한 기능과 성능 향상을 보여주고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206585"/>
            <a:ext cx="6620589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201B18"/>
                </a:solidFill>
                <a:latin typeface="Platypi Medium" pitchFamily="34" charset="0"/>
                <a:ea typeface="Platypi Medium" pitchFamily="34" charset="-122"/>
                <a:cs typeface="Platypi Medium" pitchFamily="34" charset="-120"/>
              </a:rPr>
              <a:t>Node.js의 미래와 발전 방향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255526"/>
            <a:ext cx="7556421" cy="2767489"/>
          </a:xfrm>
          <a:prstGeom prst="roundRect">
            <a:avLst>
              <a:gd name="adj" fmla="val 1229"/>
            </a:avLst>
          </a:prstGeom>
          <a:noFill/>
          <a:ln w="7620">
            <a:solidFill>
              <a:srgbClr val="000000">
                <a:alpha val="8000"/>
              </a:srgbClr>
            </a:solidFill>
            <a:prstDash val="solid"/>
          </a:ln>
        </p:spPr>
      </p:sp>
      <p:sp>
        <p:nvSpPr>
          <p:cNvPr id="5" name="Shape 2"/>
          <p:cNvSpPr/>
          <p:nvPr/>
        </p:nvSpPr>
        <p:spPr>
          <a:xfrm>
            <a:off x="6287810" y="3263146"/>
            <a:ext cx="7540347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3"/>
          <p:cNvSpPr/>
          <p:nvPr/>
        </p:nvSpPr>
        <p:spPr>
          <a:xfrm>
            <a:off x="6515457" y="3406854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서버리스 컴퓨팅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9032438" y="3406854"/>
            <a:ext cx="205192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사물인터넷(IoT)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11545610" y="3406854"/>
            <a:ext cx="205573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인공지능 및 머신러닝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6287810" y="3913465"/>
            <a:ext cx="7540347" cy="210192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7"/>
          <p:cNvSpPr/>
          <p:nvPr/>
        </p:nvSpPr>
        <p:spPr>
          <a:xfrm>
            <a:off x="6515457" y="4057174"/>
            <a:ext cx="205573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서버리스 아키텍처에 적합한 기술로 주목받고 있습니다.</a:t>
            </a:r>
            <a:endParaRPr lang="en-US" sz="1750" dirty="0"/>
          </a:p>
        </p:txBody>
      </p:sp>
      <p:sp>
        <p:nvSpPr>
          <p:cNvPr id="11" name="Text 8"/>
          <p:cNvSpPr/>
          <p:nvPr/>
        </p:nvSpPr>
        <p:spPr>
          <a:xfrm>
            <a:off x="9032438" y="4057174"/>
            <a:ext cx="2051923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경량성과 확장성으로 IoT 분야에서 주목받고 있습니다.</a:t>
            </a:r>
            <a:endParaRPr lang="en-US" sz="1750" dirty="0"/>
          </a:p>
        </p:txBody>
      </p:sp>
      <p:sp>
        <p:nvSpPr>
          <p:cNvPr id="12" name="Text 9"/>
          <p:cNvSpPr/>
          <p:nvPr/>
        </p:nvSpPr>
        <p:spPr>
          <a:xfrm>
            <a:off x="11545610" y="4057174"/>
            <a:ext cx="2055733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504C49"/>
                </a:solidFill>
                <a:latin typeface="Source Serif Pro" pitchFamily="34" charset="0"/>
                <a:ea typeface="Source Serif Pro" pitchFamily="34" charset="-122"/>
                <a:cs typeface="Source Serif Pro" pitchFamily="34" charset="-120"/>
              </a:rPr>
              <a:t>Node.js는 JavaScript 생태계와 결합하여 AI/ML 애플리케이션 개발에 활용되고 있습니다.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2024-11-04T11:36:00Z</dcterms:created>
  <dcterms:modified xsi:type="dcterms:W3CDTF">2024-11-04T11:36:00Z</dcterms:modified>
</cp:coreProperties>
</file>